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7" r:id="rId6"/>
    <p:sldId id="260" r:id="rId7"/>
    <p:sldId id="261" r:id="rId8"/>
    <p:sldId id="262" r:id="rId9"/>
    <p:sldId id="266" r:id="rId10"/>
    <p:sldId id="263" r:id="rId11"/>
    <p:sldId id="268"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6/22/2020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6/22/2020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2.xml" /><Relationship Id="rId4" Type="http://schemas.openxmlformats.org/officeDocument/2006/relationships/image" Target="../media/image14.jpe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 Id="rId4" Type="http://schemas.openxmlformats.org/officeDocument/2006/relationships/image" Target="../media/image10.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1012-7C72-394A-A330-3DF68D2B8D0F}"/>
              </a:ext>
            </a:extLst>
          </p:cNvPr>
          <p:cNvSpPr>
            <a:spLocks noGrp="1"/>
          </p:cNvSpPr>
          <p:nvPr>
            <p:ph type="ctrTitle"/>
          </p:nvPr>
        </p:nvSpPr>
        <p:spPr/>
        <p:txBody>
          <a:bodyPr/>
          <a:lstStyle/>
          <a:p>
            <a:r>
              <a:rPr lang="en-GB" sz="3600"/>
              <a:t>Multi Document Summarization with</a:t>
            </a:r>
            <a:br>
              <a:rPr lang="en-GB" sz="3600"/>
            </a:br>
            <a:r>
              <a:rPr lang="en-GB" sz="3600"/>
              <a:t>K-Means Clustering Algorithm</a:t>
            </a:r>
            <a:endParaRPr lang="en-US" sz="3600"/>
          </a:p>
        </p:txBody>
      </p:sp>
      <p:sp>
        <p:nvSpPr>
          <p:cNvPr id="3" name="Subtitle 2">
            <a:extLst>
              <a:ext uri="{FF2B5EF4-FFF2-40B4-BE49-F238E27FC236}">
                <a16:creationId xmlns:a16="http://schemas.microsoft.com/office/drawing/2014/main" id="{33E6A3D8-DF22-8840-9B0B-96293B8C8F54}"/>
              </a:ext>
            </a:extLst>
          </p:cNvPr>
          <p:cNvSpPr>
            <a:spLocks noGrp="1"/>
          </p:cNvSpPr>
          <p:nvPr>
            <p:ph type="subTitle" idx="1"/>
          </p:nvPr>
        </p:nvSpPr>
        <p:spPr/>
        <p:txBody>
          <a:bodyPr>
            <a:normAutofit fontScale="70000" lnSpcReduction="20000"/>
          </a:bodyPr>
          <a:lstStyle/>
          <a:p>
            <a:r>
              <a:rPr lang="en-GB"/>
              <a:t>done by SivaPrasad (</a:t>
            </a:r>
            <a:r>
              <a:rPr lang="en-GB" sz="1700"/>
              <a:t>P181308</a:t>
            </a:r>
            <a:r>
              <a:rPr lang="en-GB"/>
              <a:t>),</a:t>
            </a:r>
          </a:p>
          <a:p>
            <a:r>
              <a:rPr lang="en-GB"/>
              <a:t>under the guidance of Dr.A.Martin,</a:t>
            </a:r>
          </a:p>
          <a:p>
            <a:r>
              <a:rPr lang="en-GB" sz="1700"/>
              <a:t>ASSOCIATE PROFESSOR</a:t>
            </a:r>
            <a:r>
              <a:rPr lang="en-GB"/>
              <a:t>,</a:t>
            </a:r>
          </a:p>
          <a:p>
            <a:r>
              <a:rPr lang="en-GB"/>
              <a:t>Dept. Of Computer Science, CUTN.</a:t>
            </a:r>
            <a:endParaRPr lang="en-US"/>
          </a:p>
        </p:txBody>
      </p:sp>
    </p:spTree>
    <p:extLst>
      <p:ext uri="{BB962C8B-B14F-4D97-AF65-F5344CB8AC3E}">
        <p14:creationId xmlns:p14="http://schemas.microsoft.com/office/powerpoint/2010/main" val="586527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B9F5-EAD7-D849-BA71-C075E2590A04}"/>
              </a:ext>
            </a:extLst>
          </p:cNvPr>
          <p:cNvSpPr>
            <a:spLocks noGrp="1"/>
          </p:cNvSpPr>
          <p:nvPr>
            <p:ph type="title"/>
          </p:nvPr>
        </p:nvSpPr>
        <p:spPr/>
        <p:txBody>
          <a:bodyPr>
            <a:normAutofit/>
          </a:bodyPr>
          <a:lstStyle/>
          <a:p>
            <a:r>
              <a:rPr lang="en-GB" sz="2800"/>
              <a:t>Comparison with Old Probabilistic Summarization:</a:t>
            </a:r>
            <a:br>
              <a:rPr lang="en-GB" sz="2800"/>
            </a:br>
            <a:r>
              <a:rPr lang="en-GB" sz="2800"/>
              <a:t>(TfIdf) Vs (TfIdf+KMeans) :</a:t>
            </a:r>
            <a:endParaRPr lang="en-US" sz="2800"/>
          </a:p>
        </p:txBody>
      </p:sp>
      <p:pic>
        <p:nvPicPr>
          <p:cNvPr id="4" name="Picture 4">
            <a:extLst>
              <a:ext uri="{FF2B5EF4-FFF2-40B4-BE49-F238E27FC236}">
                <a16:creationId xmlns:a16="http://schemas.microsoft.com/office/drawing/2014/main" id="{3C554205-79B3-DA43-AA47-BC8A1D38FD9A}"/>
              </a:ext>
            </a:extLst>
          </p:cNvPr>
          <p:cNvPicPr>
            <a:picLocks noChangeAspect="1"/>
          </p:cNvPicPr>
          <p:nvPr/>
        </p:nvPicPr>
        <p:blipFill>
          <a:blip r:embed="rId2"/>
          <a:stretch>
            <a:fillRect/>
          </a:stretch>
        </p:blipFill>
        <p:spPr>
          <a:xfrm>
            <a:off x="6022109" y="2073614"/>
            <a:ext cx="2581564" cy="4589448"/>
          </a:xfrm>
          <a:prstGeom prst="rect">
            <a:avLst/>
          </a:prstGeom>
        </p:spPr>
      </p:pic>
      <p:pic>
        <p:nvPicPr>
          <p:cNvPr id="3" name="Picture 4">
            <a:extLst>
              <a:ext uri="{FF2B5EF4-FFF2-40B4-BE49-F238E27FC236}">
                <a16:creationId xmlns:a16="http://schemas.microsoft.com/office/drawing/2014/main" id="{579D8DE0-DF8C-EB47-AC64-C65F05375D42}"/>
              </a:ext>
            </a:extLst>
          </p:cNvPr>
          <p:cNvPicPr>
            <a:picLocks noChangeAspect="1"/>
          </p:cNvPicPr>
          <p:nvPr/>
        </p:nvPicPr>
        <p:blipFill>
          <a:blip r:embed="rId3"/>
          <a:stretch>
            <a:fillRect/>
          </a:stretch>
        </p:blipFill>
        <p:spPr>
          <a:xfrm>
            <a:off x="1759527" y="2073614"/>
            <a:ext cx="2581564" cy="4589448"/>
          </a:xfrm>
          <a:prstGeom prst="rect">
            <a:avLst/>
          </a:prstGeom>
        </p:spPr>
      </p:pic>
      <p:sp>
        <p:nvSpPr>
          <p:cNvPr id="5" name="TextBox 4">
            <a:extLst>
              <a:ext uri="{FF2B5EF4-FFF2-40B4-BE49-F238E27FC236}">
                <a16:creationId xmlns:a16="http://schemas.microsoft.com/office/drawing/2014/main" id="{C0EAF892-282D-A24B-993F-CFC3520A15ED}"/>
              </a:ext>
            </a:extLst>
          </p:cNvPr>
          <p:cNvSpPr txBox="1"/>
          <p:nvPr/>
        </p:nvSpPr>
        <p:spPr>
          <a:xfrm rot="10800000" flipV="1">
            <a:off x="1967345" y="6104772"/>
            <a:ext cx="2872509" cy="369332"/>
          </a:xfrm>
          <a:prstGeom prst="rect">
            <a:avLst/>
          </a:prstGeom>
          <a:noFill/>
        </p:spPr>
        <p:txBody>
          <a:bodyPr wrap="square" rtlCol="0">
            <a:spAutoFit/>
          </a:bodyPr>
          <a:lstStyle/>
          <a:p>
            <a:pPr algn="l"/>
            <a:r>
              <a:rPr lang="en-GB">
                <a:solidFill>
                  <a:schemeClr val="accent3"/>
                </a:solidFill>
              </a:rPr>
              <a:t>TfIdf Summary points</a:t>
            </a:r>
            <a:endParaRPr lang="en-US">
              <a:solidFill>
                <a:schemeClr val="accent3"/>
              </a:solidFill>
            </a:endParaRPr>
          </a:p>
        </p:txBody>
      </p:sp>
      <p:sp>
        <p:nvSpPr>
          <p:cNvPr id="6" name="TextBox 5">
            <a:extLst>
              <a:ext uri="{FF2B5EF4-FFF2-40B4-BE49-F238E27FC236}">
                <a16:creationId xmlns:a16="http://schemas.microsoft.com/office/drawing/2014/main" id="{C6449097-93A3-9841-828E-9B176DD4B073}"/>
              </a:ext>
            </a:extLst>
          </p:cNvPr>
          <p:cNvSpPr txBox="1"/>
          <p:nvPr/>
        </p:nvSpPr>
        <p:spPr>
          <a:xfrm rot="10800000" flipV="1">
            <a:off x="6022109" y="6104773"/>
            <a:ext cx="3459019" cy="369332"/>
          </a:xfrm>
          <a:prstGeom prst="rect">
            <a:avLst/>
          </a:prstGeom>
          <a:noFill/>
        </p:spPr>
        <p:txBody>
          <a:bodyPr wrap="square" rtlCol="0">
            <a:spAutoFit/>
          </a:bodyPr>
          <a:lstStyle/>
          <a:p>
            <a:pPr algn="l"/>
            <a:r>
              <a:rPr lang="en-GB">
                <a:solidFill>
                  <a:schemeClr val="accent3"/>
                </a:solidFill>
              </a:rPr>
              <a:t>KMeans Clusters Centroids</a:t>
            </a:r>
            <a:endParaRPr lang="en-US">
              <a:solidFill>
                <a:schemeClr val="accent3"/>
              </a:solidFill>
            </a:endParaRPr>
          </a:p>
        </p:txBody>
      </p:sp>
    </p:spTree>
    <p:extLst>
      <p:ext uri="{BB962C8B-B14F-4D97-AF65-F5344CB8AC3E}">
        <p14:creationId xmlns:p14="http://schemas.microsoft.com/office/powerpoint/2010/main" val="231394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FDC1-09D5-574B-979D-DCD92E14AFE7}"/>
              </a:ext>
            </a:extLst>
          </p:cNvPr>
          <p:cNvSpPr>
            <a:spLocks noGrp="1"/>
          </p:cNvSpPr>
          <p:nvPr>
            <p:ph type="title"/>
          </p:nvPr>
        </p:nvSpPr>
        <p:spPr/>
        <p:txBody>
          <a:bodyPr/>
          <a:lstStyle/>
          <a:p>
            <a:r>
              <a:rPr lang="en-GB"/>
              <a:t>Comparing Summaries :</a:t>
            </a:r>
            <a:endParaRPr lang="en-US"/>
          </a:p>
        </p:txBody>
      </p:sp>
      <p:pic>
        <p:nvPicPr>
          <p:cNvPr id="6" name="Picture 6">
            <a:extLst>
              <a:ext uri="{FF2B5EF4-FFF2-40B4-BE49-F238E27FC236}">
                <a16:creationId xmlns:a16="http://schemas.microsoft.com/office/drawing/2014/main" id="{A092BD9E-01CB-674E-8138-AD5740E843C3}"/>
              </a:ext>
            </a:extLst>
          </p:cNvPr>
          <p:cNvPicPr>
            <a:picLocks noChangeAspect="1"/>
          </p:cNvPicPr>
          <p:nvPr/>
        </p:nvPicPr>
        <p:blipFill>
          <a:blip r:embed="rId2"/>
          <a:stretch>
            <a:fillRect/>
          </a:stretch>
        </p:blipFill>
        <p:spPr>
          <a:xfrm>
            <a:off x="5874328" y="2693601"/>
            <a:ext cx="5485807" cy="2840509"/>
          </a:xfrm>
          <a:prstGeom prst="rect">
            <a:avLst/>
          </a:prstGeom>
        </p:spPr>
      </p:pic>
      <p:pic>
        <p:nvPicPr>
          <p:cNvPr id="8" name="Picture 8">
            <a:extLst>
              <a:ext uri="{FF2B5EF4-FFF2-40B4-BE49-F238E27FC236}">
                <a16:creationId xmlns:a16="http://schemas.microsoft.com/office/drawing/2014/main" id="{46750690-2F5B-FA46-A4D5-A443B5C051A7}"/>
              </a:ext>
            </a:extLst>
          </p:cNvPr>
          <p:cNvPicPr>
            <a:picLocks noChangeAspect="1"/>
          </p:cNvPicPr>
          <p:nvPr/>
        </p:nvPicPr>
        <p:blipFill>
          <a:blip r:embed="rId3"/>
          <a:stretch>
            <a:fillRect/>
          </a:stretch>
        </p:blipFill>
        <p:spPr>
          <a:xfrm>
            <a:off x="425465" y="2090081"/>
            <a:ext cx="4580644" cy="2217403"/>
          </a:xfrm>
          <a:prstGeom prst="rect">
            <a:avLst/>
          </a:prstGeom>
        </p:spPr>
      </p:pic>
      <p:pic>
        <p:nvPicPr>
          <p:cNvPr id="10" name="Picture 10">
            <a:extLst>
              <a:ext uri="{FF2B5EF4-FFF2-40B4-BE49-F238E27FC236}">
                <a16:creationId xmlns:a16="http://schemas.microsoft.com/office/drawing/2014/main" id="{9241FAFC-12E3-2245-BF1A-EA34A1924C98}"/>
              </a:ext>
            </a:extLst>
          </p:cNvPr>
          <p:cNvPicPr>
            <a:picLocks noChangeAspect="1"/>
          </p:cNvPicPr>
          <p:nvPr/>
        </p:nvPicPr>
        <p:blipFill>
          <a:blip r:embed="rId4"/>
          <a:stretch>
            <a:fillRect/>
          </a:stretch>
        </p:blipFill>
        <p:spPr>
          <a:xfrm>
            <a:off x="425465" y="4431179"/>
            <a:ext cx="4580644" cy="2205863"/>
          </a:xfrm>
          <a:prstGeom prst="rect">
            <a:avLst/>
          </a:prstGeom>
        </p:spPr>
      </p:pic>
      <p:sp>
        <p:nvSpPr>
          <p:cNvPr id="12" name="TextBox 11">
            <a:extLst>
              <a:ext uri="{FF2B5EF4-FFF2-40B4-BE49-F238E27FC236}">
                <a16:creationId xmlns:a16="http://schemas.microsoft.com/office/drawing/2014/main" id="{CF8D7D1B-015F-864C-B770-AA25B322B6A1}"/>
              </a:ext>
            </a:extLst>
          </p:cNvPr>
          <p:cNvSpPr txBox="1"/>
          <p:nvPr/>
        </p:nvSpPr>
        <p:spPr>
          <a:xfrm>
            <a:off x="886987" y="2079217"/>
            <a:ext cx="1828800" cy="369332"/>
          </a:xfrm>
          <a:prstGeom prst="rect">
            <a:avLst/>
          </a:prstGeom>
          <a:noFill/>
        </p:spPr>
        <p:txBody>
          <a:bodyPr wrap="square" rtlCol="0">
            <a:spAutoFit/>
          </a:bodyPr>
          <a:lstStyle/>
          <a:p>
            <a:pPr algn="l"/>
            <a:r>
              <a:rPr lang="en-GB"/>
              <a:t>TfIdf Summary :</a:t>
            </a:r>
            <a:endParaRPr lang="en-US"/>
          </a:p>
        </p:txBody>
      </p:sp>
      <p:sp>
        <p:nvSpPr>
          <p:cNvPr id="13" name="TextBox 12">
            <a:extLst>
              <a:ext uri="{FF2B5EF4-FFF2-40B4-BE49-F238E27FC236}">
                <a16:creationId xmlns:a16="http://schemas.microsoft.com/office/drawing/2014/main" id="{124776C8-7857-1443-B81A-14A269B92595}"/>
              </a:ext>
            </a:extLst>
          </p:cNvPr>
          <p:cNvSpPr txBox="1"/>
          <p:nvPr/>
        </p:nvSpPr>
        <p:spPr>
          <a:xfrm>
            <a:off x="6733308" y="2948006"/>
            <a:ext cx="2216727" cy="369332"/>
          </a:xfrm>
          <a:prstGeom prst="rect">
            <a:avLst/>
          </a:prstGeom>
          <a:noFill/>
        </p:spPr>
        <p:txBody>
          <a:bodyPr wrap="square" rtlCol="0">
            <a:spAutoFit/>
          </a:bodyPr>
          <a:lstStyle/>
          <a:p>
            <a:pPr algn="l"/>
            <a:r>
              <a:rPr lang="en-GB"/>
              <a:t>KMeans Summary :</a:t>
            </a:r>
            <a:endParaRPr lang="en-US"/>
          </a:p>
        </p:txBody>
      </p:sp>
      <p:sp>
        <p:nvSpPr>
          <p:cNvPr id="14" name="TextBox 13">
            <a:extLst>
              <a:ext uri="{FF2B5EF4-FFF2-40B4-BE49-F238E27FC236}">
                <a16:creationId xmlns:a16="http://schemas.microsoft.com/office/drawing/2014/main" id="{4AFA99F1-344B-6446-86B9-162C952B7908}"/>
              </a:ext>
            </a:extLst>
          </p:cNvPr>
          <p:cNvSpPr txBox="1"/>
          <p:nvPr/>
        </p:nvSpPr>
        <p:spPr>
          <a:xfrm>
            <a:off x="886987" y="4431179"/>
            <a:ext cx="2613891" cy="369332"/>
          </a:xfrm>
          <a:prstGeom prst="rect">
            <a:avLst/>
          </a:prstGeom>
          <a:noFill/>
        </p:spPr>
        <p:txBody>
          <a:bodyPr wrap="square" rtlCol="0">
            <a:spAutoFit/>
          </a:bodyPr>
          <a:lstStyle/>
          <a:p>
            <a:pPr algn="l"/>
            <a:r>
              <a:rPr lang="en-GB"/>
              <a:t>TfIdf Summary (cont.)</a:t>
            </a:r>
            <a:endParaRPr lang="en-US"/>
          </a:p>
        </p:txBody>
      </p:sp>
    </p:spTree>
    <p:extLst>
      <p:ext uri="{BB962C8B-B14F-4D97-AF65-F5344CB8AC3E}">
        <p14:creationId xmlns:p14="http://schemas.microsoft.com/office/powerpoint/2010/main" val="174950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194-99E8-2C4F-B076-F75042198A19}"/>
              </a:ext>
            </a:extLst>
          </p:cNvPr>
          <p:cNvSpPr>
            <a:spLocks noGrp="1"/>
          </p:cNvSpPr>
          <p:nvPr>
            <p:ph type="title"/>
          </p:nvPr>
        </p:nvSpPr>
        <p:spPr/>
        <p:txBody>
          <a:bodyPr/>
          <a:lstStyle/>
          <a:p>
            <a:r>
              <a:rPr lang="en-GB"/>
              <a:t>Conclusion &amp; Future work :</a:t>
            </a:r>
            <a:endParaRPr lang="en-US"/>
          </a:p>
        </p:txBody>
      </p:sp>
      <p:sp>
        <p:nvSpPr>
          <p:cNvPr id="3" name="Content Placeholder 2">
            <a:extLst>
              <a:ext uri="{FF2B5EF4-FFF2-40B4-BE49-F238E27FC236}">
                <a16:creationId xmlns:a16="http://schemas.microsoft.com/office/drawing/2014/main" id="{6953EDBD-7EB5-9949-A4DC-F26FBE3BE4EA}"/>
              </a:ext>
            </a:extLst>
          </p:cNvPr>
          <p:cNvSpPr>
            <a:spLocks noGrp="1"/>
          </p:cNvSpPr>
          <p:nvPr>
            <p:ph idx="1"/>
          </p:nvPr>
        </p:nvSpPr>
        <p:spPr>
          <a:xfrm>
            <a:off x="680321" y="2336873"/>
            <a:ext cx="9613861" cy="3767899"/>
          </a:xfrm>
        </p:spPr>
        <p:txBody>
          <a:bodyPr>
            <a:normAutofit/>
          </a:bodyPr>
          <a:lstStyle/>
          <a:p>
            <a:r>
              <a:rPr lang="en-GB"/>
              <a:t>I feel the results with K-means clustering on document Summarization are better compared to Summarising with word frequency counting. Because each sentence in the summary is selected from different clusters.</a:t>
            </a:r>
          </a:p>
          <a:p>
            <a:r>
              <a:rPr lang="en-GB"/>
              <a:t>Still this not desired, we can use neural networks to improve the results in extractive text Summarization.</a:t>
            </a:r>
          </a:p>
          <a:p>
            <a:r>
              <a:rPr lang="en-GB"/>
              <a:t>And improving Algorithms of Abstractive text Summarization will give better results because some what meaningful summary generation could be expected.</a:t>
            </a:r>
          </a:p>
          <a:p>
            <a:r>
              <a:rPr lang="en-GB"/>
              <a:t>And data cleaning, feature selection are also important research areas which helps in forming meaningful summary.</a:t>
            </a:r>
          </a:p>
        </p:txBody>
      </p:sp>
    </p:spTree>
    <p:extLst>
      <p:ext uri="{BB962C8B-B14F-4D97-AF65-F5344CB8AC3E}">
        <p14:creationId xmlns:p14="http://schemas.microsoft.com/office/powerpoint/2010/main" val="235023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24BD-B588-824A-B643-5DB7A861F4C2}"/>
              </a:ext>
            </a:extLst>
          </p:cNvPr>
          <p:cNvSpPr>
            <a:spLocks noGrp="1"/>
          </p:cNvSpPr>
          <p:nvPr>
            <p:ph type="ctrTitle"/>
          </p:nvPr>
        </p:nvSpPr>
        <p:spPr>
          <a:xfrm>
            <a:off x="606431" y="2742465"/>
            <a:ext cx="8144134" cy="1373070"/>
          </a:xfrm>
        </p:spPr>
        <p:txBody>
          <a:bodyPr/>
          <a:lstStyle/>
          <a:p>
            <a:r>
              <a:rPr lang="en-GB"/>
              <a:t>ThankYou..</a:t>
            </a:r>
            <a:endParaRPr lang="en-US"/>
          </a:p>
        </p:txBody>
      </p:sp>
    </p:spTree>
    <p:extLst>
      <p:ext uri="{BB962C8B-B14F-4D97-AF65-F5344CB8AC3E}">
        <p14:creationId xmlns:p14="http://schemas.microsoft.com/office/powerpoint/2010/main" val="2989640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22FE-7330-DC4F-8FD3-FDB66838005D}"/>
              </a:ext>
            </a:extLst>
          </p:cNvPr>
          <p:cNvSpPr>
            <a:spLocks noGrp="1"/>
          </p:cNvSpPr>
          <p:nvPr>
            <p:ph type="title"/>
          </p:nvPr>
        </p:nvSpPr>
        <p:spPr/>
        <p:txBody>
          <a:bodyPr/>
          <a:lstStyle/>
          <a:p>
            <a:r>
              <a:rPr lang="en-GB"/>
              <a:t>Need for Multi Document Summarization :</a:t>
            </a:r>
            <a:endParaRPr lang="en-US"/>
          </a:p>
        </p:txBody>
      </p:sp>
      <p:sp>
        <p:nvSpPr>
          <p:cNvPr id="3" name="Content Placeholder 2">
            <a:extLst>
              <a:ext uri="{FF2B5EF4-FFF2-40B4-BE49-F238E27FC236}">
                <a16:creationId xmlns:a16="http://schemas.microsoft.com/office/drawing/2014/main" id="{BBB75465-2037-1743-A859-84005686A274}"/>
              </a:ext>
            </a:extLst>
          </p:cNvPr>
          <p:cNvSpPr>
            <a:spLocks noGrp="1"/>
          </p:cNvSpPr>
          <p:nvPr>
            <p:ph idx="1"/>
          </p:nvPr>
        </p:nvSpPr>
        <p:spPr/>
        <p:txBody>
          <a:bodyPr/>
          <a:lstStyle/>
          <a:p>
            <a:r>
              <a:rPr lang="en-GB"/>
              <a:t>Textual Information is increasing day by day. Manual reading is necessary to understand documents.</a:t>
            </a:r>
          </a:p>
          <a:p>
            <a:r>
              <a:rPr lang="en-GB"/>
              <a:t>For the large set of information, containing more documents it is not easy or efficient to go by reading all.</a:t>
            </a:r>
          </a:p>
          <a:p>
            <a:r>
              <a:rPr lang="en-GB"/>
              <a:t>So, multi document Summarization will be helpful for quickly understand the the overall content of the large information.</a:t>
            </a:r>
          </a:p>
          <a:p>
            <a:r>
              <a:rPr lang="en-GB"/>
              <a:t>The results are better, sometimes, by applying few Algorithm on the processed textual data.</a:t>
            </a:r>
          </a:p>
          <a:p>
            <a:r>
              <a:rPr lang="en-GB"/>
              <a:t>And Text Summarization is one of the Research area regarding AI.</a:t>
            </a:r>
          </a:p>
        </p:txBody>
      </p:sp>
    </p:spTree>
    <p:extLst>
      <p:ext uri="{BB962C8B-B14F-4D97-AF65-F5344CB8AC3E}">
        <p14:creationId xmlns:p14="http://schemas.microsoft.com/office/powerpoint/2010/main" val="32083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9AA1-4512-904D-A8BC-EDC45CAF0945}"/>
              </a:ext>
            </a:extLst>
          </p:cNvPr>
          <p:cNvSpPr>
            <a:spLocks noGrp="1"/>
          </p:cNvSpPr>
          <p:nvPr>
            <p:ph type="title"/>
          </p:nvPr>
        </p:nvSpPr>
        <p:spPr/>
        <p:txBody>
          <a:bodyPr/>
          <a:lstStyle/>
          <a:p>
            <a:r>
              <a:rPr lang="en-GB"/>
              <a:t>My approach to solve the problem :</a:t>
            </a:r>
            <a:endParaRPr lang="en-US"/>
          </a:p>
        </p:txBody>
      </p:sp>
      <p:sp>
        <p:nvSpPr>
          <p:cNvPr id="3" name="Content Placeholder 2">
            <a:extLst>
              <a:ext uri="{FF2B5EF4-FFF2-40B4-BE49-F238E27FC236}">
                <a16:creationId xmlns:a16="http://schemas.microsoft.com/office/drawing/2014/main" id="{EB133B32-3093-474F-8226-2E17E62E434A}"/>
              </a:ext>
            </a:extLst>
          </p:cNvPr>
          <p:cNvSpPr>
            <a:spLocks noGrp="1"/>
          </p:cNvSpPr>
          <p:nvPr>
            <p:ph idx="1"/>
          </p:nvPr>
        </p:nvSpPr>
        <p:spPr>
          <a:xfrm>
            <a:off x="680320" y="2235272"/>
            <a:ext cx="9613861" cy="3599316"/>
          </a:xfrm>
        </p:spPr>
        <p:txBody>
          <a:bodyPr/>
          <a:lstStyle/>
          <a:p>
            <a:r>
              <a:rPr lang="en-GB"/>
              <a:t>The program may collect the data from Google Search regarding the topic(Searched Keyword).</a:t>
            </a:r>
          </a:p>
          <a:p>
            <a:r>
              <a:rPr lang="en-GB"/>
              <a:t>The collection of documents are made into collection of Sentences by splitting them to the end of each sentence.</a:t>
            </a:r>
          </a:p>
          <a:p>
            <a:r>
              <a:rPr lang="en-GB"/>
              <a:t>By using Kmeans clustering algorithm I will make all the sentences into separate groups so that all the sentences that give similar meaning may be clustered into one single cluster.</a:t>
            </a:r>
          </a:p>
          <a:p>
            <a:r>
              <a:rPr lang="en-GB"/>
              <a:t>Then from all the available clusters I will pick one sentence from each cluster and join them to form the summary.</a:t>
            </a:r>
            <a:endParaRPr lang="en-US"/>
          </a:p>
        </p:txBody>
      </p:sp>
    </p:spTree>
    <p:extLst>
      <p:ext uri="{BB962C8B-B14F-4D97-AF65-F5344CB8AC3E}">
        <p14:creationId xmlns:p14="http://schemas.microsoft.com/office/powerpoint/2010/main" val="101453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415C-381E-BA4A-978C-87C9245BF04E}"/>
              </a:ext>
            </a:extLst>
          </p:cNvPr>
          <p:cNvSpPr>
            <a:spLocks noGrp="1"/>
          </p:cNvSpPr>
          <p:nvPr>
            <p:ph type="title"/>
          </p:nvPr>
        </p:nvSpPr>
        <p:spPr/>
        <p:txBody>
          <a:bodyPr>
            <a:normAutofit/>
          </a:bodyPr>
          <a:lstStyle/>
          <a:p>
            <a:r>
              <a:rPr lang="en-GB" sz="2800"/>
              <a:t>Processing the data to feed into Kmeans algorithm :</a:t>
            </a:r>
            <a:endParaRPr lang="en-US" sz="2800"/>
          </a:p>
        </p:txBody>
      </p:sp>
      <p:sp>
        <p:nvSpPr>
          <p:cNvPr id="3" name="Content Placeholder 2">
            <a:extLst>
              <a:ext uri="{FF2B5EF4-FFF2-40B4-BE49-F238E27FC236}">
                <a16:creationId xmlns:a16="http://schemas.microsoft.com/office/drawing/2014/main" id="{49E90B60-D9AE-9547-B2D5-1C52926C5DFD}"/>
              </a:ext>
            </a:extLst>
          </p:cNvPr>
          <p:cNvSpPr>
            <a:spLocks noGrp="1"/>
          </p:cNvSpPr>
          <p:nvPr>
            <p:ph idx="1"/>
          </p:nvPr>
        </p:nvSpPr>
        <p:spPr>
          <a:xfrm>
            <a:off x="680320" y="2133620"/>
            <a:ext cx="9613861" cy="3980800"/>
          </a:xfrm>
        </p:spPr>
        <p:txBody>
          <a:bodyPr>
            <a:normAutofit/>
          </a:bodyPr>
          <a:lstStyle/>
          <a:p>
            <a:r>
              <a:rPr lang="en-GB">
                <a:latin typeface="medium-content-serif-font"/>
              </a:rPr>
              <a:t>T</a:t>
            </a:r>
            <a:r>
              <a:rPr lang="en-GB" b="0" i="0">
                <a:effectLst/>
                <a:latin typeface="medium-content-serif-font"/>
              </a:rPr>
              <a:t>he documents need to be split into sentences.</a:t>
            </a:r>
          </a:p>
          <a:p>
            <a:r>
              <a:rPr lang="en-GB" b="0" i="0">
                <a:effectLst/>
                <a:latin typeface="medium-content-serif-font"/>
              </a:rPr>
              <a:t>Calculate numerical values to sentences based on their frequency.</a:t>
            </a:r>
          </a:p>
          <a:p>
            <a:r>
              <a:rPr lang="en-GB" b="0" i="0">
                <a:effectLst/>
                <a:latin typeface="medium-content-serif-font"/>
              </a:rPr>
              <a:t>Compared to word frequency(ratio of occurrence of word to no of words), Tf-Idf(product of word frequency and Inverse document frequency[ratio of number of documents to no of documents the word contained in]).</a:t>
            </a:r>
          </a:p>
          <a:p>
            <a:r>
              <a:rPr lang="en-GB">
                <a:latin typeface="medium-content-serif-font"/>
              </a:rPr>
              <a:t>Formally, </a:t>
            </a:r>
            <a:endParaRPr lang="en-GB" b="0" i="0">
              <a:effectLst/>
              <a:latin typeface="medium-content-serif-font"/>
            </a:endParaRPr>
          </a:p>
          <a:p>
            <a:endParaRPr lang="en-GB"/>
          </a:p>
          <a:p>
            <a:endParaRPr lang="en-GB"/>
          </a:p>
          <a:p>
            <a:r>
              <a:rPr lang="en-GB"/>
              <a:t>Some data cleaning may be need for each of the above steps.</a:t>
            </a:r>
            <a:endParaRPr lang="en-US"/>
          </a:p>
        </p:txBody>
      </p:sp>
      <p:pic>
        <p:nvPicPr>
          <p:cNvPr id="6" name="Picture 6">
            <a:extLst>
              <a:ext uri="{FF2B5EF4-FFF2-40B4-BE49-F238E27FC236}">
                <a16:creationId xmlns:a16="http://schemas.microsoft.com/office/drawing/2014/main" id="{37A0C03A-BE57-6C49-B371-B75953809D23}"/>
              </a:ext>
            </a:extLst>
          </p:cNvPr>
          <p:cNvPicPr>
            <a:picLocks noChangeAspect="1"/>
          </p:cNvPicPr>
          <p:nvPr/>
        </p:nvPicPr>
        <p:blipFill>
          <a:blip r:embed="rId2"/>
          <a:stretch>
            <a:fillRect/>
          </a:stretch>
        </p:blipFill>
        <p:spPr>
          <a:xfrm>
            <a:off x="2550041" y="4319120"/>
            <a:ext cx="4147642" cy="1175197"/>
          </a:xfrm>
          <a:prstGeom prst="rect">
            <a:avLst/>
          </a:prstGeom>
        </p:spPr>
      </p:pic>
    </p:spTree>
    <p:extLst>
      <p:ext uri="{BB962C8B-B14F-4D97-AF65-F5344CB8AC3E}">
        <p14:creationId xmlns:p14="http://schemas.microsoft.com/office/powerpoint/2010/main" val="275613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A3F131E-ABBC-2642-9D72-B633E79ACEB7}"/>
              </a:ext>
            </a:extLst>
          </p:cNvPr>
          <p:cNvPicPr>
            <a:picLocks noChangeAspect="1"/>
          </p:cNvPicPr>
          <p:nvPr/>
        </p:nvPicPr>
        <p:blipFill>
          <a:blip r:embed="rId2"/>
          <a:stretch>
            <a:fillRect/>
          </a:stretch>
        </p:blipFill>
        <p:spPr>
          <a:xfrm>
            <a:off x="680321" y="2380861"/>
            <a:ext cx="8128000" cy="3913917"/>
          </a:xfrm>
          <a:prstGeom prst="rect">
            <a:avLst/>
          </a:prstGeom>
        </p:spPr>
      </p:pic>
      <p:sp>
        <p:nvSpPr>
          <p:cNvPr id="6" name="Title 5">
            <a:extLst>
              <a:ext uri="{FF2B5EF4-FFF2-40B4-BE49-F238E27FC236}">
                <a16:creationId xmlns:a16="http://schemas.microsoft.com/office/drawing/2014/main" id="{E6E41C71-6260-AA4A-B548-9CE82FC42FE4}"/>
              </a:ext>
            </a:extLst>
          </p:cNvPr>
          <p:cNvSpPr>
            <a:spLocks noGrp="1"/>
          </p:cNvSpPr>
          <p:nvPr>
            <p:ph type="title"/>
          </p:nvPr>
        </p:nvSpPr>
        <p:spPr/>
        <p:txBody>
          <a:bodyPr/>
          <a:lstStyle/>
          <a:p>
            <a:r>
              <a:rPr lang="en-GB"/>
              <a:t>TfIdf matrix :</a:t>
            </a:r>
            <a:endParaRPr lang="en-US"/>
          </a:p>
        </p:txBody>
      </p:sp>
    </p:spTree>
    <p:extLst>
      <p:ext uri="{BB962C8B-B14F-4D97-AF65-F5344CB8AC3E}">
        <p14:creationId xmlns:p14="http://schemas.microsoft.com/office/powerpoint/2010/main" val="275032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A781-8447-494B-9319-9CCD9D32A4A9}"/>
              </a:ext>
            </a:extLst>
          </p:cNvPr>
          <p:cNvSpPr>
            <a:spLocks noGrp="1"/>
          </p:cNvSpPr>
          <p:nvPr>
            <p:ph type="title"/>
          </p:nvPr>
        </p:nvSpPr>
        <p:spPr/>
        <p:txBody>
          <a:bodyPr/>
          <a:lstStyle/>
          <a:p>
            <a:r>
              <a:rPr lang="en-GB"/>
              <a:t>Working of Kmeans Algorithm :</a:t>
            </a:r>
            <a:endParaRPr lang="en-US"/>
          </a:p>
        </p:txBody>
      </p:sp>
      <p:pic>
        <p:nvPicPr>
          <p:cNvPr id="4" name="Picture 4">
            <a:extLst>
              <a:ext uri="{FF2B5EF4-FFF2-40B4-BE49-F238E27FC236}">
                <a16:creationId xmlns:a16="http://schemas.microsoft.com/office/drawing/2014/main" id="{0F6123F3-4F21-194E-89F0-3CFFB678C97D}"/>
              </a:ext>
            </a:extLst>
          </p:cNvPr>
          <p:cNvPicPr>
            <a:picLocks noChangeAspect="1"/>
          </p:cNvPicPr>
          <p:nvPr/>
        </p:nvPicPr>
        <p:blipFill>
          <a:blip r:embed="rId2"/>
          <a:stretch>
            <a:fillRect/>
          </a:stretch>
        </p:blipFill>
        <p:spPr>
          <a:xfrm>
            <a:off x="2597732" y="2143298"/>
            <a:ext cx="6996536" cy="4714702"/>
          </a:xfrm>
          <a:prstGeom prst="rect">
            <a:avLst/>
          </a:prstGeom>
        </p:spPr>
      </p:pic>
      <p:pic>
        <p:nvPicPr>
          <p:cNvPr id="6" name="Picture 6">
            <a:extLst>
              <a:ext uri="{FF2B5EF4-FFF2-40B4-BE49-F238E27FC236}">
                <a16:creationId xmlns:a16="http://schemas.microsoft.com/office/drawing/2014/main" id="{71BE300C-4C3F-C64A-B0F6-CA9853EF6312}"/>
              </a:ext>
            </a:extLst>
          </p:cNvPr>
          <p:cNvPicPr>
            <a:picLocks noChangeAspect="1"/>
          </p:cNvPicPr>
          <p:nvPr/>
        </p:nvPicPr>
        <p:blipFill>
          <a:blip r:embed="rId3"/>
          <a:stretch>
            <a:fillRect/>
          </a:stretch>
        </p:blipFill>
        <p:spPr>
          <a:xfrm>
            <a:off x="2794009" y="5956491"/>
            <a:ext cx="2470033" cy="629072"/>
          </a:xfrm>
          <a:prstGeom prst="rect">
            <a:avLst/>
          </a:prstGeom>
        </p:spPr>
      </p:pic>
    </p:spTree>
    <p:extLst>
      <p:ext uri="{BB962C8B-B14F-4D97-AF65-F5344CB8AC3E}">
        <p14:creationId xmlns:p14="http://schemas.microsoft.com/office/powerpoint/2010/main" val="39109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285F-EA44-7046-904C-D7218D8444E7}"/>
              </a:ext>
            </a:extLst>
          </p:cNvPr>
          <p:cNvSpPr>
            <a:spLocks noGrp="1"/>
          </p:cNvSpPr>
          <p:nvPr>
            <p:ph type="title"/>
          </p:nvPr>
        </p:nvSpPr>
        <p:spPr/>
        <p:txBody>
          <a:bodyPr/>
          <a:lstStyle/>
          <a:p>
            <a:r>
              <a:rPr lang="en-GB"/>
              <a:t>Implementing K-means using SciKitLearn :</a:t>
            </a:r>
            <a:endParaRPr lang="en-US"/>
          </a:p>
        </p:txBody>
      </p:sp>
      <p:sp>
        <p:nvSpPr>
          <p:cNvPr id="3" name="Content Placeholder 2">
            <a:extLst>
              <a:ext uri="{FF2B5EF4-FFF2-40B4-BE49-F238E27FC236}">
                <a16:creationId xmlns:a16="http://schemas.microsoft.com/office/drawing/2014/main" id="{2EBBD8AD-DAFC-5C41-9FAD-F6CBDBA9DFDF}"/>
              </a:ext>
            </a:extLst>
          </p:cNvPr>
          <p:cNvSpPr>
            <a:spLocks noGrp="1"/>
          </p:cNvSpPr>
          <p:nvPr>
            <p:ph idx="1"/>
          </p:nvPr>
        </p:nvSpPr>
        <p:spPr/>
        <p:txBody>
          <a:bodyPr/>
          <a:lstStyle/>
          <a:p>
            <a:r>
              <a:rPr lang="en-GB"/>
              <a:t>SciKit Learn is a good library for Machine Learning implementation.</a:t>
            </a:r>
          </a:p>
          <a:p>
            <a:r>
              <a:rPr lang="en-GB"/>
              <a:t>I have used TfIdfVectorizer to compute TfIdf values for each Sentence.</a:t>
            </a:r>
          </a:p>
          <a:p>
            <a:r>
              <a:rPr lang="en-GB"/>
              <a:t>I have used KMeans library to cluster the sentences.</a:t>
            </a:r>
          </a:p>
          <a:p>
            <a:r>
              <a:rPr lang="en-GB"/>
              <a:t>I have used PCA(Principal Component Analysis) to reduce the columns of the dataset, for the need to plot the graph.</a:t>
            </a:r>
            <a:endParaRPr lang="en-US"/>
          </a:p>
        </p:txBody>
      </p:sp>
    </p:spTree>
    <p:extLst>
      <p:ext uri="{BB962C8B-B14F-4D97-AF65-F5344CB8AC3E}">
        <p14:creationId xmlns:p14="http://schemas.microsoft.com/office/powerpoint/2010/main" val="159913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45F1-A098-6542-8362-16EFB8CC489F}"/>
              </a:ext>
            </a:extLst>
          </p:cNvPr>
          <p:cNvSpPr>
            <a:spLocks noGrp="1"/>
          </p:cNvSpPr>
          <p:nvPr>
            <p:ph type="title"/>
          </p:nvPr>
        </p:nvSpPr>
        <p:spPr/>
        <p:txBody>
          <a:bodyPr/>
          <a:lstStyle/>
          <a:p>
            <a:r>
              <a:rPr lang="en-GB"/>
              <a:t>Visualizing the Results :</a:t>
            </a:r>
            <a:endParaRPr lang="en-US"/>
          </a:p>
        </p:txBody>
      </p:sp>
      <p:sp>
        <p:nvSpPr>
          <p:cNvPr id="3" name="Content Placeholder 2">
            <a:extLst>
              <a:ext uri="{FF2B5EF4-FFF2-40B4-BE49-F238E27FC236}">
                <a16:creationId xmlns:a16="http://schemas.microsoft.com/office/drawing/2014/main" id="{F8868CE9-B2A8-924C-8C7B-712B5A746245}"/>
              </a:ext>
            </a:extLst>
          </p:cNvPr>
          <p:cNvSpPr>
            <a:spLocks noGrp="1"/>
          </p:cNvSpPr>
          <p:nvPr>
            <p:ph idx="1"/>
          </p:nvPr>
        </p:nvSpPr>
        <p:spPr/>
        <p:txBody>
          <a:bodyPr>
            <a:normAutofit/>
          </a:bodyPr>
          <a:lstStyle/>
          <a:p>
            <a:r>
              <a:rPr lang="en-GB" b="0" i="0">
                <a:effectLst/>
                <a:latin typeface="-apple-system"/>
              </a:rPr>
              <a:t>To visualize, we’ll plot the features in a 2D space. As we know the dimension of features that we obtained from TfIdfVectorizer is quite large, we need to reduce the dimension before we can plot. For this, we’ll ues PCA to transform our high dimensional features into 2 dimensions.</a:t>
            </a:r>
          </a:p>
          <a:p>
            <a:r>
              <a:rPr lang="en-GB">
                <a:latin typeface="-apple-system"/>
              </a:rPr>
              <a:t>Then using matplotlib we can draw scatter plot to visualise the results.</a:t>
            </a:r>
          </a:p>
          <a:p>
            <a:r>
              <a:rPr lang="en-GB">
                <a:latin typeface="-apple-system"/>
              </a:rPr>
              <a:t>All the observations are represented as dots and</a:t>
            </a:r>
          </a:p>
          <a:p>
            <a:r>
              <a:rPr lang="en-GB">
                <a:latin typeface="-apple-system"/>
              </a:rPr>
              <a:t>The selected rows for summary are marked as ‘x‘.</a:t>
            </a:r>
          </a:p>
        </p:txBody>
      </p:sp>
    </p:spTree>
    <p:extLst>
      <p:ext uri="{BB962C8B-B14F-4D97-AF65-F5344CB8AC3E}">
        <p14:creationId xmlns:p14="http://schemas.microsoft.com/office/powerpoint/2010/main" val="14146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AA4A-4564-8B44-A13F-0AFAD119616B}"/>
              </a:ext>
            </a:extLst>
          </p:cNvPr>
          <p:cNvSpPr>
            <a:spLocks noGrp="1"/>
          </p:cNvSpPr>
          <p:nvPr>
            <p:ph type="title"/>
          </p:nvPr>
        </p:nvSpPr>
        <p:spPr/>
        <p:txBody>
          <a:bodyPr/>
          <a:lstStyle/>
          <a:p>
            <a:r>
              <a:rPr lang="en-GB"/>
              <a:t>Visualizing the results :</a:t>
            </a:r>
            <a:endParaRPr lang="en-US"/>
          </a:p>
        </p:txBody>
      </p:sp>
      <p:pic>
        <p:nvPicPr>
          <p:cNvPr id="4" name="Picture 4">
            <a:extLst>
              <a:ext uri="{FF2B5EF4-FFF2-40B4-BE49-F238E27FC236}">
                <a16:creationId xmlns:a16="http://schemas.microsoft.com/office/drawing/2014/main" id="{DB6EBBC3-F071-024E-AE0B-6AFB23CF95FA}"/>
              </a:ext>
            </a:extLst>
          </p:cNvPr>
          <p:cNvPicPr>
            <a:picLocks noChangeAspect="1"/>
          </p:cNvPicPr>
          <p:nvPr/>
        </p:nvPicPr>
        <p:blipFill>
          <a:blip r:embed="rId2"/>
          <a:stretch>
            <a:fillRect/>
          </a:stretch>
        </p:blipFill>
        <p:spPr>
          <a:xfrm>
            <a:off x="1423250" y="2213182"/>
            <a:ext cx="2474495" cy="4399102"/>
          </a:xfrm>
          <a:prstGeom prst="rect">
            <a:avLst/>
          </a:prstGeom>
        </p:spPr>
      </p:pic>
      <p:pic>
        <p:nvPicPr>
          <p:cNvPr id="6" name="Picture 6">
            <a:extLst>
              <a:ext uri="{FF2B5EF4-FFF2-40B4-BE49-F238E27FC236}">
                <a16:creationId xmlns:a16="http://schemas.microsoft.com/office/drawing/2014/main" id="{CEE20F12-9FE2-5847-BF14-369DE9E719E5}"/>
              </a:ext>
            </a:extLst>
          </p:cNvPr>
          <p:cNvPicPr>
            <a:picLocks noChangeAspect="1"/>
          </p:cNvPicPr>
          <p:nvPr/>
        </p:nvPicPr>
        <p:blipFill>
          <a:blip r:embed="rId3"/>
          <a:stretch>
            <a:fillRect/>
          </a:stretch>
        </p:blipFill>
        <p:spPr>
          <a:xfrm>
            <a:off x="8294257" y="2213181"/>
            <a:ext cx="2474495" cy="4399103"/>
          </a:xfrm>
          <a:prstGeom prst="rect">
            <a:avLst/>
          </a:prstGeom>
        </p:spPr>
      </p:pic>
      <p:pic>
        <p:nvPicPr>
          <p:cNvPr id="3" name="Picture 4">
            <a:extLst>
              <a:ext uri="{FF2B5EF4-FFF2-40B4-BE49-F238E27FC236}">
                <a16:creationId xmlns:a16="http://schemas.microsoft.com/office/drawing/2014/main" id="{35864349-D682-6A43-8B47-C4074B355710}"/>
              </a:ext>
            </a:extLst>
          </p:cNvPr>
          <p:cNvPicPr>
            <a:picLocks noChangeAspect="1"/>
          </p:cNvPicPr>
          <p:nvPr/>
        </p:nvPicPr>
        <p:blipFill>
          <a:blip r:embed="rId4"/>
          <a:stretch>
            <a:fillRect/>
          </a:stretch>
        </p:blipFill>
        <p:spPr>
          <a:xfrm>
            <a:off x="4858752" y="2213181"/>
            <a:ext cx="2474495" cy="4399103"/>
          </a:xfrm>
          <a:prstGeom prst="rect">
            <a:avLst/>
          </a:prstGeom>
        </p:spPr>
      </p:pic>
      <p:sp>
        <p:nvSpPr>
          <p:cNvPr id="5" name="TextBox 4">
            <a:extLst>
              <a:ext uri="{FF2B5EF4-FFF2-40B4-BE49-F238E27FC236}">
                <a16:creationId xmlns:a16="http://schemas.microsoft.com/office/drawing/2014/main" id="{361C0A9E-A412-0A4C-B92E-5FB1B872FC44}"/>
              </a:ext>
            </a:extLst>
          </p:cNvPr>
          <p:cNvSpPr txBox="1"/>
          <p:nvPr/>
        </p:nvSpPr>
        <p:spPr>
          <a:xfrm>
            <a:off x="2068946" y="6104772"/>
            <a:ext cx="1828800" cy="369332"/>
          </a:xfrm>
          <a:prstGeom prst="rect">
            <a:avLst/>
          </a:prstGeom>
          <a:noFill/>
        </p:spPr>
        <p:txBody>
          <a:bodyPr wrap="square" rtlCol="0">
            <a:spAutoFit/>
          </a:bodyPr>
          <a:lstStyle/>
          <a:p>
            <a:pPr algn="l"/>
            <a:r>
              <a:rPr lang="en-GB">
                <a:solidFill>
                  <a:srgbClr val="92D050"/>
                </a:solidFill>
              </a:rPr>
              <a:t>8 Clusters</a:t>
            </a:r>
            <a:endParaRPr lang="en-US">
              <a:solidFill>
                <a:srgbClr val="92D050"/>
              </a:solidFill>
            </a:endParaRPr>
          </a:p>
        </p:txBody>
      </p:sp>
      <p:sp>
        <p:nvSpPr>
          <p:cNvPr id="7" name="TextBox 6">
            <a:extLst>
              <a:ext uri="{FF2B5EF4-FFF2-40B4-BE49-F238E27FC236}">
                <a16:creationId xmlns:a16="http://schemas.microsoft.com/office/drawing/2014/main" id="{1A3BDCD8-07EA-C646-AC9B-A44D262AACC1}"/>
              </a:ext>
            </a:extLst>
          </p:cNvPr>
          <p:cNvSpPr txBox="1"/>
          <p:nvPr/>
        </p:nvSpPr>
        <p:spPr>
          <a:xfrm>
            <a:off x="5504448" y="6104772"/>
            <a:ext cx="1828800" cy="369332"/>
          </a:xfrm>
          <a:prstGeom prst="rect">
            <a:avLst/>
          </a:prstGeom>
          <a:noFill/>
        </p:spPr>
        <p:txBody>
          <a:bodyPr wrap="square" rtlCol="0">
            <a:spAutoFit/>
          </a:bodyPr>
          <a:lstStyle/>
          <a:p>
            <a:pPr algn="l"/>
            <a:r>
              <a:rPr lang="en-GB">
                <a:solidFill>
                  <a:srgbClr val="92D050"/>
                </a:solidFill>
              </a:rPr>
              <a:t>5 Clusters</a:t>
            </a:r>
            <a:endParaRPr lang="en-US">
              <a:solidFill>
                <a:srgbClr val="92D050"/>
              </a:solidFill>
            </a:endParaRPr>
          </a:p>
        </p:txBody>
      </p:sp>
      <p:sp>
        <p:nvSpPr>
          <p:cNvPr id="8" name="TextBox 7">
            <a:extLst>
              <a:ext uri="{FF2B5EF4-FFF2-40B4-BE49-F238E27FC236}">
                <a16:creationId xmlns:a16="http://schemas.microsoft.com/office/drawing/2014/main" id="{9EE5C691-D263-944A-BCDD-AE17CD2283CB}"/>
              </a:ext>
            </a:extLst>
          </p:cNvPr>
          <p:cNvSpPr txBox="1"/>
          <p:nvPr/>
        </p:nvSpPr>
        <p:spPr>
          <a:xfrm>
            <a:off x="8939950" y="6104772"/>
            <a:ext cx="1828800" cy="369332"/>
          </a:xfrm>
          <a:prstGeom prst="rect">
            <a:avLst/>
          </a:prstGeom>
          <a:noFill/>
        </p:spPr>
        <p:txBody>
          <a:bodyPr wrap="square" rtlCol="0">
            <a:spAutoFit/>
          </a:bodyPr>
          <a:lstStyle/>
          <a:p>
            <a:pPr algn="l"/>
            <a:r>
              <a:rPr lang="en-GB">
                <a:solidFill>
                  <a:srgbClr val="92D050"/>
                </a:solidFill>
              </a:rPr>
              <a:t>3 Clusters</a:t>
            </a:r>
            <a:endParaRPr lang="en-US">
              <a:solidFill>
                <a:srgbClr val="92D050"/>
              </a:solidFill>
            </a:endParaRPr>
          </a:p>
        </p:txBody>
      </p:sp>
    </p:spTree>
    <p:extLst>
      <p:ext uri="{BB962C8B-B14F-4D97-AF65-F5344CB8AC3E}">
        <p14:creationId xmlns:p14="http://schemas.microsoft.com/office/powerpoint/2010/main" val="23150732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04033917[[fn=Berlin]]_novariants" id="{309C13C0-3BE0-4E8F-8916-1D5516B3B5DD}" vid="{18E1BE87-7240-45DF-8788-3CAEB7F17AB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Berlin</vt:lpstr>
      <vt:lpstr>Multi Document Summarization with K-Means Clustering Algorithm</vt:lpstr>
      <vt:lpstr>Need for Multi Document Summarization :</vt:lpstr>
      <vt:lpstr>My approach to solve the problem :</vt:lpstr>
      <vt:lpstr>Processing the data to feed into Kmeans algorithm :</vt:lpstr>
      <vt:lpstr>TfIdf matrix :</vt:lpstr>
      <vt:lpstr>Working of Kmeans Algorithm :</vt:lpstr>
      <vt:lpstr>Implementing K-means using SciKitLearn :</vt:lpstr>
      <vt:lpstr>Visualizing the Results :</vt:lpstr>
      <vt:lpstr>Visualizing the results :</vt:lpstr>
      <vt:lpstr>Comparison with Old Probabilistic Summarization: (TfIdf) Vs (TfIdf+KMeans) :</vt:lpstr>
      <vt:lpstr>Comparing Summaries :</vt:lpstr>
      <vt:lpstr>Conclusion &amp; Future work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Document Summarization with K-Means Clustering Algorithm</dc:title>
  <dc:creator>Unknown User</dc:creator>
  <cp:lastModifiedBy>Unknown User</cp:lastModifiedBy>
  <cp:revision>11</cp:revision>
  <dcterms:created xsi:type="dcterms:W3CDTF">2020-05-07T05:47:42Z</dcterms:created>
  <dcterms:modified xsi:type="dcterms:W3CDTF">2020-06-22T07:30:45Z</dcterms:modified>
</cp:coreProperties>
</file>